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9" r:id="rId9"/>
    <p:sldId id="270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3" r:id="rId18"/>
    <p:sldId id="280" r:id="rId19"/>
    <p:sldId id="281" r:id="rId20"/>
    <p:sldId id="284" r:id="rId21"/>
    <p:sldId id="282" r:id="rId22"/>
    <p:sldId id="285" r:id="rId23"/>
    <p:sldId id="286" r:id="rId24"/>
    <p:sldId id="289" r:id="rId25"/>
    <p:sldId id="29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65C3E-F007-4E4C-8B8B-EB8C40C127A9}" type="datetimeFigureOut">
              <a:rPr lang="en-IN" smtClean="0"/>
              <a:pPr/>
              <a:t>30-10-2020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D98A8-919C-4D1C-8D1F-CD89E68A782E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Kidney diseases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1326" y="4663440"/>
            <a:ext cx="3842802" cy="1619794"/>
          </a:xfrm>
        </p:spPr>
        <p:txBody>
          <a:bodyPr>
            <a:normAutofit/>
          </a:bodyPr>
          <a:lstStyle/>
          <a:p>
            <a:pPr algn="ctr"/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Dr.Manoj</a:t>
            </a:r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Radhakrishnan</a:t>
            </a:r>
            <a:endParaRPr lang="en-IN" sz="24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en-IN" sz="2400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Addl</a:t>
            </a:r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Professor</a:t>
            </a:r>
          </a:p>
          <a:p>
            <a:pPr algn="ctr"/>
            <a:r>
              <a:rPr lang="en-IN" sz="2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Dept. Of Pathology</a:t>
            </a:r>
            <a:endParaRPr lang="en-US" sz="24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680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Antibody associated </a:t>
            </a:r>
            <a:r>
              <a:rPr lang="en-US" dirty="0" err="1" smtClean="0"/>
              <a:t>glomerular</a:t>
            </a:r>
            <a:r>
              <a:rPr lang="en-US" dirty="0" smtClean="0"/>
              <a:t>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Antibodies to endogenous antigens of the GBM </a:t>
            </a:r>
            <a:r>
              <a:rPr lang="en-US" dirty="0" smtClean="0"/>
              <a:t>: This mechanism accounts for  the renal </a:t>
            </a:r>
            <a:r>
              <a:rPr lang="en-US" dirty="0" err="1" smtClean="0"/>
              <a:t>inury</a:t>
            </a:r>
            <a:r>
              <a:rPr lang="en-US" dirty="0" smtClean="0"/>
              <a:t> in </a:t>
            </a:r>
            <a:r>
              <a:rPr lang="en-US" dirty="0" err="1" smtClean="0"/>
              <a:t>Goodpasture</a:t>
            </a:r>
            <a:r>
              <a:rPr lang="en-US" dirty="0" smtClean="0"/>
              <a:t> syndrome  a disease caused by antibodies to collagen type IV</a:t>
            </a:r>
          </a:p>
          <a:p>
            <a:r>
              <a:rPr lang="en-US" dirty="0" smtClean="0"/>
              <a:t>Antibodies to non-</a:t>
            </a:r>
            <a:r>
              <a:rPr lang="en-US" dirty="0" err="1" smtClean="0"/>
              <a:t>glomerular</a:t>
            </a:r>
            <a:r>
              <a:rPr lang="en-US" dirty="0" smtClean="0"/>
              <a:t> antigens : Antigen-antibody complexes found in </a:t>
            </a:r>
            <a:r>
              <a:rPr lang="en-US" dirty="0" err="1" smtClean="0"/>
              <a:t>glomeruli</a:t>
            </a:r>
            <a:r>
              <a:rPr lang="en-US" dirty="0" smtClean="0"/>
              <a:t> may result from two </a:t>
            </a:r>
            <a:r>
              <a:rPr lang="en-US" dirty="0" err="1" smtClean="0"/>
              <a:t>pathogenetic</a:t>
            </a:r>
            <a:r>
              <a:rPr lang="en-US" dirty="0" smtClean="0"/>
              <a:t> mechanisms.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situ immune complex formation results from the binding of circulating antibodies– seen in PSGN ( post streptococcal GN) where streptococcal antigens are </a:t>
            </a:r>
            <a:r>
              <a:rPr lang="en-US" dirty="0" err="1" smtClean="0"/>
              <a:t>implantedin</a:t>
            </a:r>
            <a:r>
              <a:rPr lang="en-US" dirty="0" smtClean="0"/>
              <a:t> the GBM during the infection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Circulating immune complexes  formed from soluble antigens and corresponding </a:t>
            </a:r>
            <a:r>
              <a:rPr lang="en-US" dirty="0" err="1" smtClean="0"/>
              <a:t>Ab</a:t>
            </a:r>
            <a:r>
              <a:rPr lang="en-US" dirty="0" smtClean="0"/>
              <a:t> – </a:t>
            </a:r>
            <a:r>
              <a:rPr lang="en-US" dirty="0" err="1" smtClean="0"/>
              <a:t>eg</a:t>
            </a:r>
            <a:r>
              <a:rPr lang="en-US" dirty="0" smtClean="0"/>
              <a:t> seen in SLE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A beta- hemolytic streptococci ( streptococcus </a:t>
            </a:r>
            <a:r>
              <a:rPr lang="en-US" dirty="0" err="1" smtClean="0"/>
              <a:t>pyogenes</a:t>
            </a:r>
            <a:r>
              <a:rPr lang="en-US" dirty="0" smtClean="0"/>
              <a:t>) account for  90%  of all GN cases</a:t>
            </a:r>
          </a:p>
          <a:p>
            <a:r>
              <a:rPr lang="en-US" dirty="0" smtClean="0"/>
              <a:t>Typically occurs 1-4 weeks after a strep throat infection  or skin Infection(Impetigo)</a:t>
            </a:r>
          </a:p>
          <a:p>
            <a:r>
              <a:rPr lang="en-US" dirty="0" smtClean="0"/>
              <a:t>Occasionally same clinical-pathological findings may follow </a:t>
            </a:r>
            <a:r>
              <a:rPr lang="en-US" dirty="0" err="1" smtClean="0"/>
              <a:t>staphlococcal</a:t>
            </a:r>
            <a:r>
              <a:rPr lang="en-US" dirty="0" smtClean="0"/>
              <a:t>  infection or even some viral diseases –HBV, HCV or HIV Infection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increase in </a:t>
            </a:r>
            <a:r>
              <a:rPr lang="en-US" dirty="0" err="1" smtClean="0"/>
              <a:t>cellularity</a:t>
            </a:r>
            <a:r>
              <a:rPr lang="en-US" dirty="0" smtClean="0"/>
              <a:t> is due to </a:t>
            </a:r>
            <a:r>
              <a:rPr lang="en-US" dirty="0" err="1" smtClean="0"/>
              <a:t>increasi</a:t>
            </a:r>
            <a:r>
              <a:rPr lang="en-US" dirty="0" smtClean="0"/>
              <a:t> in epithelial endothelial and </a:t>
            </a:r>
            <a:r>
              <a:rPr lang="en-US" dirty="0" err="1" smtClean="0"/>
              <a:t>mesangial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As well as neutrophils in and around capillary loops.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increased number of neutrophils , in post-infectious GN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sub-epithelial humps </a:t>
            </a:r>
            <a:r>
              <a:rPr lang="en-US" dirty="0" smtClean="0"/>
              <a:t>in acute PSGN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dirty="0" err="1" smtClean="0"/>
              <a:t>epimembranous</a:t>
            </a:r>
            <a:r>
              <a:rPr lang="en-US" dirty="0" smtClean="0"/>
              <a:t> deposits of immune complexes on the GBM, seen under Electron microscope.</a:t>
            </a:r>
          </a:p>
          <a:p>
            <a:r>
              <a:rPr lang="en-US" dirty="0" err="1" smtClean="0"/>
              <a:t>Immunofluorescence</a:t>
            </a:r>
            <a:r>
              <a:rPr lang="en-US" dirty="0" smtClean="0"/>
              <a:t> shows many other immune complexes  not dense enough to be seen by EM</a:t>
            </a:r>
          </a:p>
          <a:p>
            <a:r>
              <a:rPr lang="en-US" dirty="0" smtClean="0"/>
              <a:t>Smaller immune complexes in </a:t>
            </a:r>
            <a:r>
              <a:rPr lang="en-US" dirty="0" err="1" smtClean="0"/>
              <a:t>mesangium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of acute PSGN(nephritic syndrome)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Childhood disease</a:t>
            </a:r>
          </a:p>
          <a:p>
            <a:r>
              <a:rPr lang="en-US" dirty="0" smtClean="0"/>
              <a:t>Presents with fever, nausea, </a:t>
            </a:r>
            <a:r>
              <a:rPr lang="en-US" dirty="0" err="1" smtClean="0"/>
              <a:t>oliguria,hematuria,RBC</a:t>
            </a:r>
            <a:r>
              <a:rPr lang="en-US" dirty="0" smtClean="0"/>
              <a:t> casts in urine, mild </a:t>
            </a:r>
            <a:r>
              <a:rPr lang="en-US" dirty="0" err="1" smtClean="0"/>
              <a:t>protienuria</a:t>
            </a:r>
            <a:r>
              <a:rPr lang="en-US" dirty="0" smtClean="0"/>
              <a:t>(usually less than &lt; 1 g/ day) </a:t>
            </a:r>
            <a:r>
              <a:rPr lang="en-US" dirty="0" err="1" smtClean="0"/>
              <a:t>peri</a:t>
            </a:r>
            <a:r>
              <a:rPr lang="en-US" dirty="0" smtClean="0"/>
              <a:t>-orbital edema and mild to moderate HT</a:t>
            </a:r>
          </a:p>
          <a:p>
            <a:r>
              <a:rPr lang="en-US" dirty="0" smtClean="0"/>
              <a:t>As immune complex deposition is assoc. with complement activation C3 is the complement consumed in both classical and alternate complement pathway. Hence there will be </a:t>
            </a:r>
            <a:r>
              <a:rPr lang="en-US" i="1" dirty="0" smtClean="0"/>
              <a:t>hypo-</a:t>
            </a:r>
            <a:r>
              <a:rPr lang="en-US" i="1" dirty="0" err="1" smtClean="0"/>
              <a:t>complementemia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 &amp; long term consequences of  acute PSGN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90% recover within 2-3 months with conservative therapy aimed at maintaining sodium &amp; water balance.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5-8% have persistent GN, in much milder form with abnormal urinary findings for 6-8 months.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&lt;1% cases develop Rapidly progressive GN (RPGN)</a:t>
            </a:r>
          </a:p>
          <a:p>
            <a:r>
              <a:rPr lang="en-US" dirty="0" smtClean="0"/>
              <a:t>ADULTS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60%  recover promptly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3-5% develop RPGN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Rapidly progressive </a:t>
            </a:r>
            <a:r>
              <a:rPr lang="en-US" b="1" dirty="0" err="1" smtClean="0"/>
              <a:t>glomerulonephritis</a:t>
            </a:r>
            <a:r>
              <a:rPr lang="en-US" b="1" dirty="0" smtClean="0"/>
              <a:t> </a:t>
            </a:r>
            <a:r>
              <a:rPr lang="en-US" dirty="0" smtClean="0"/>
              <a:t>is reflective of </a:t>
            </a:r>
            <a:r>
              <a:rPr lang="en-US" i="1" u="sng" dirty="0" err="1" smtClean="0"/>
              <a:t>advaned</a:t>
            </a:r>
            <a:r>
              <a:rPr lang="en-US" i="1" u="sng" dirty="0" smtClean="0"/>
              <a:t> renal pathology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caused by immunologic mechanisms</a:t>
            </a:r>
          </a:p>
          <a:p>
            <a:r>
              <a:rPr lang="en-US" dirty="0" smtClean="0"/>
              <a:t>Is assoc. with 25% mortality  &amp; 40 % progression to chronic end- stage kidney disease</a:t>
            </a:r>
          </a:p>
          <a:p>
            <a:r>
              <a:rPr lang="en-US" b="1" dirty="0" smtClean="0"/>
              <a:t>3 groups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A.N.C.A + Cases</a:t>
            </a:r>
            <a:r>
              <a:rPr lang="en-US" dirty="0" smtClean="0"/>
              <a:t>(Anti-neutrophil </a:t>
            </a:r>
            <a:r>
              <a:rPr lang="en-US" dirty="0" err="1" smtClean="0"/>
              <a:t>cytoplasmic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)  , most Adult cases , Wegener’s </a:t>
            </a:r>
            <a:r>
              <a:rPr lang="en-US" dirty="0" err="1" smtClean="0"/>
              <a:t>granulomatosis</a:t>
            </a:r>
            <a:r>
              <a:rPr lang="en-US" dirty="0" smtClean="0"/>
              <a:t>, P.A.N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Immune complex mediated </a:t>
            </a:r>
            <a:r>
              <a:rPr lang="en-US" dirty="0" smtClean="0"/>
              <a:t>– most common form seen in children &amp; young adults &lt; 20 years – seen in post-infectious GN(PSGN) , SLE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Anti-GBM </a:t>
            </a:r>
            <a:r>
              <a:rPr lang="en-US" u="sng" dirty="0" err="1" smtClean="0"/>
              <a:t>Ab</a:t>
            </a:r>
            <a:r>
              <a:rPr lang="en-US" u="sng" dirty="0" smtClean="0"/>
              <a:t> </a:t>
            </a:r>
            <a:r>
              <a:rPr lang="en-US" dirty="0" smtClean="0"/>
              <a:t>– Good Pasteur's syndrome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RPGN or </a:t>
            </a:r>
            <a:r>
              <a:rPr lang="en-US" dirty="0" err="1" smtClean="0"/>
              <a:t>crescentic</a:t>
            </a:r>
            <a:r>
              <a:rPr lang="en-US" dirty="0" smtClean="0"/>
              <a:t> 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Crescents are found in more than 50 % of </a:t>
            </a:r>
            <a:r>
              <a:rPr lang="en-US" dirty="0" err="1" smtClean="0"/>
              <a:t>glomeruli</a:t>
            </a:r>
            <a:r>
              <a:rPr lang="en-US" dirty="0" smtClean="0"/>
              <a:t> represent a sin of severe </a:t>
            </a:r>
            <a:r>
              <a:rPr lang="en-US" dirty="0" err="1" smtClean="0"/>
              <a:t>glomerular</a:t>
            </a:r>
            <a:r>
              <a:rPr lang="en-US" dirty="0" smtClean="0"/>
              <a:t> injury</a:t>
            </a:r>
          </a:p>
          <a:p>
            <a:r>
              <a:rPr lang="en-US" dirty="0" smtClean="0"/>
              <a:t>Usually starts as  focal and segmental necrosis – resulting </a:t>
            </a:r>
            <a:r>
              <a:rPr lang="en-US" dirty="0" err="1" smtClean="0"/>
              <a:t>inrupture</a:t>
            </a:r>
            <a:r>
              <a:rPr lang="en-US" dirty="0" smtClean="0"/>
              <a:t> of the GBM which allows the entry of </a:t>
            </a:r>
            <a:r>
              <a:rPr lang="en-US" dirty="0" err="1" smtClean="0"/>
              <a:t>inlammatory</a:t>
            </a:r>
            <a:r>
              <a:rPr lang="en-US" dirty="0" smtClean="0"/>
              <a:t> cells and fibrinogen into </a:t>
            </a:r>
            <a:r>
              <a:rPr lang="en-US" dirty="0" err="1" smtClean="0"/>
              <a:t>theurinary</a:t>
            </a:r>
            <a:r>
              <a:rPr lang="en-US" dirty="0" smtClean="0"/>
              <a:t>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Crescentic</a:t>
            </a:r>
            <a:r>
              <a:rPr lang="en-US" dirty="0" smtClean="0"/>
              <a:t> 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crescents are composed of fibrin , inflammatory cells  </a:t>
            </a:r>
            <a:r>
              <a:rPr lang="en-US" dirty="0" err="1" smtClean="0"/>
              <a:t>exudated</a:t>
            </a:r>
            <a:r>
              <a:rPr lang="en-US" dirty="0" smtClean="0"/>
              <a:t> into the urinary spaces and proliferated epithelial cells of the bowman’s capsule</a:t>
            </a:r>
          </a:p>
          <a:p>
            <a:r>
              <a:rPr lang="en-US" dirty="0" smtClean="0"/>
              <a:t> later these early crescents may get </a:t>
            </a:r>
            <a:r>
              <a:rPr lang="en-US" smtClean="0"/>
              <a:t>fully fibrotic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main clinical renal syndromes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Acute Nephritic syndrome</a:t>
            </a:r>
          </a:p>
          <a:p>
            <a:r>
              <a:rPr lang="en-IN" dirty="0" smtClean="0"/>
              <a:t>Nephrotic syndrome</a:t>
            </a:r>
          </a:p>
          <a:p>
            <a:r>
              <a:rPr lang="en-IN" dirty="0" smtClean="0"/>
              <a:t>Asymptomatic </a:t>
            </a:r>
            <a:r>
              <a:rPr lang="en-IN" dirty="0" err="1" smtClean="0"/>
              <a:t>hematuria</a:t>
            </a:r>
            <a:r>
              <a:rPr lang="en-IN" dirty="0" smtClean="0"/>
              <a:t>, proteinuria, or both</a:t>
            </a:r>
          </a:p>
          <a:p>
            <a:r>
              <a:rPr lang="en-IN" dirty="0" smtClean="0"/>
              <a:t>Acute renal failure</a:t>
            </a:r>
          </a:p>
          <a:p>
            <a:r>
              <a:rPr lang="en-IN" dirty="0" smtClean="0"/>
              <a:t>Chronic renal failure</a:t>
            </a:r>
          </a:p>
          <a:p>
            <a:r>
              <a:rPr lang="en-IN" dirty="0" smtClean="0"/>
              <a:t>Renal tubular defects</a:t>
            </a:r>
          </a:p>
          <a:p>
            <a:r>
              <a:rPr lang="en-IN" dirty="0" smtClean="0"/>
              <a:t>Urinary infections</a:t>
            </a:r>
          </a:p>
          <a:p>
            <a:r>
              <a:rPr lang="en-IN" dirty="0" smtClean="0"/>
              <a:t>Obstructive </a:t>
            </a:r>
            <a:r>
              <a:rPr lang="en-IN" dirty="0" err="1" smtClean="0"/>
              <a:t>uropathy</a:t>
            </a:r>
            <a:endParaRPr lang="en-IN" dirty="0" smtClean="0"/>
          </a:p>
          <a:p>
            <a:r>
              <a:rPr lang="en-IN" dirty="0" smtClean="0"/>
              <a:t>Urinary stones</a:t>
            </a:r>
          </a:p>
          <a:p>
            <a:r>
              <a:rPr lang="en-IN" dirty="0" err="1" smtClean="0"/>
              <a:t>tumors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84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Nephrotic 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Protienuria</a:t>
            </a:r>
            <a:r>
              <a:rPr lang="en-IN" dirty="0" smtClean="0"/>
              <a:t> : massive &gt; 3.5 g/day</a:t>
            </a:r>
          </a:p>
          <a:p>
            <a:r>
              <a:rPr lang="en-IN" dirty="0" smtClean="0"/>
              <a:t>There is hypoalbuminemia</a:t>
            </a:r>
          </a:p>
          <a:p>
            <a:r>
              <a:rPr lang="en-IN" dirty="0" smtClean="0"/>
              <a:t>Generalized </a:t>
            </a:r>
            <a:r>
              <a:rPr lang="en-IN" dirty="0" err="1" smtClean="0"/>
              <a:t>edema</a:t>
            </a:r>
            <a:r>
              <a:rPr lang="en-IN" dirty="0" smtClean="0"/>
              <a:t> : due to reduced oncotic pressure (hypoalbuminemia)</a:t>
            </a:r>
          </a:p>
          <a:p>
            <a:r>
              <a:rPr lang="en-IN" dirty="0" err="1" smtClean="0"/>
              <a:t>Hyperlipidemia</a:t>
            </a:r>
            <a:r>
              <a:rPr lang="en-IN" dirty="0" smtClean="0"/>
              <a:t>(increased LDL, lipid casts in urine</a:t>
            </a:r>
          </a:p>
          <a:p>
            <a:r>
              <a:rPr lang="en-IN" dirty="0" smtClean="0"/>
              <a:t>Affected patients are </a:t>
            </a:r>
            <a:r>
              <a:rPr lang="en-IN" b="1" dirty="0" smtClean="0"/>
              <a:t>prone to infection </a:t>
            </a:r>
            <a:r>
              <a:rPr lang="en-IN" dirty="0"/>
              <a:t>&amp;</a:t>
            </a:r>
            <a:r>
              <a:rPr lang="en-IN" dirty="0" smtClean="0"/>
              <a:t> </a:t>
            </a:r>
            <a:r>
              <a:rPr lang="en-IN" b="1" dirty="0" smtClean="0"/>
              <a:t>thrombotic events </a:t>
            </a:r>
            <a:r>
              <a:rPr lang="en-IN" dirty="0" smtClean="0"/>
              <a:t>because of increased urinary loss of serum </a:t>
            </a:r>
            <a:r>
              <a:rPr lang="en-IN" dirty="0" err="1" smtClean="0"/>
              <a:t>protiens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401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Nephrotic</a:t>
            </a:r>
            <a:r>
              <a:rPr lang="en-US" dirty="0" smtClean="0"/>
              <a:t> syndrome &amp; Nephritic syndrome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Nephritic syndrome</a:t>
            </a:r>
          </a:p>
          <a:p>
            <a:r>
              <a:rPr lang="en-US" dirty="0" err="1" smtClean="0"/>
              <a:t>Protienuria</a:t>
            </a:r>
            <a:r>
              <a:rPr lang="en-US" dirty="0" smtClean="0"/>
              <a:t> ++  to +++</a:t>
            </a:r>
          </a:p>
          <a:p>
            <a:r>
              <a:rPr lang="en-US" dirty="0" err="1" smtClean="0"/>
              <a:t>Hypoalbuminemia</a:t>
            </a:r>
            <a:r>
              <a:rPr lang="en-US" dirty="0" smtClean="0"/>
              <a:t>  +</a:t>
            </a:r>
          </a:p>
          <a:p>
            <a:r>
              <a:rPr lang="en-US" dirty="0" smtClean="0"/>
              <a:t>Edema + to ++</a:t>
            </a:r>
          </a:p>
          <a:p>
            <a:r>
              <a:rPr lang="en-US" dirty="0" smtClean="0"/>
              <a:t>Hematuria ++ and RBC casts</a:t>
            </a:r>
          </a:p>
          <a:p>
            <a:r>
              <a:rPr lang="en-US" dirty="0" err="1" smtClean="0"/>
              <a:t>Oliguria</a:t>
            </a:r>
            <a:r>
              <a:rPr lang="en-US" dirty="0" smtClean="0"/>
              <a:t> ++++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Hyperlipidemia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Lipiduria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Hypertension +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Nephrotic</a:t>
            </a:r>
            <a:r>
              <a:rPr lang="en-US" b="1" dirty="0" smtClean="0"/>
              <a:t> syndrome</a:t>
            </a:r>
          </a:p>
          <a:p>
            <a:r>
              <a:rPr lang="en-US" dirty="0" err="1" smtClean="0"/>
              <a:t>Protienuria</a:t>
            </a:r>
            <a:r>
              <a:rPr lang="en-US" dirty="0" smtClean="0"/>
              <a:t> in </a:t>
            </a:r>
            <a:r>
              <a:rPr lang="en-US" dirty="0" err="1" smtClean="0"/>
              <a:t>nephrotic</a:t>
            </a:r>
            <a:r>
              <a:rPr lang="en-US" dirty="0" smtClean="0"/>
              <a:t> range(&gt; 3.5 g/dl)</a:t>
            </a:r>
          </a:p>
          <a:p>
            <a:r>
              <a:rPr lang="en-US" dirty="0" err="1" smtClean="0"/>
              <a:t>Hypoalbuminemia</a:t>
            </a:r>
            <a:r>
              <a:rPr lang="en-US" dirty="0" smtClean="0"/>
              <a:t>  +++</a:t>
            </a:r>
          </a:p>
          <a:p>
            <a:r>
              <a:rPr lang="en-US" dirty="0" smtClean="0"/>
              <a:t>Edema + to ++</a:t>
            </a:r>
          </a:p>
          <a:p>
            <a:r>
              <a:rPr lang="en-US" dirty="0" smtClean="0"/>
              <a:t>No hematuria</a:t>
            </a:r>
          </a:p>
          <a:p>
            <a:r>
              <a:rPr lang="en-US" dirty="0" smtClean="0"/>
              <a:t>No  </a:t>
            </a:r>
            <a:r>
              <a:rPr lang="en-US" dirty="0" err="1" smtClean="0"/>
              <a:t>Oliguria</a:t>
            </a:r>
            <a:endParaRPr lang="en-US" dirty="0" smtClean="0"/>
          </a:p>
          <a:p>
            <a:r>
              <a:rPr lang="en-US" dirty="0" err="1" smtClean="0"/>
              <a:t>Hyperlipidemia</a:t>
            </a:r>
            <a:endParaRPr lang="en-US" dirty="0" smtClean="0"/>
          </a:p>
          <a:p>
            <a:r>
              <a:rPr lang="en-US" dirty="0" err="1" smtClean="0"/>
              <a:t>Lipiduria</a:t>
            </a:r>
            <a:endParaRPr lang="en-US" dirty="0" smtClean="0"/>
          </a:p>
          <a:p>
            <a:r>
              <a:rPr lang="en-US" dirty="0" smtClean="0"/>
              <a:t>No Hypertension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Membranous Nephropathy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</a:t>
            </a:r>
            <a:r>
              <a:rPr lang="en-US" i="1" u="sng" dirty="0" smtClean="0"/>
              <a:t>most common primary cause of </a:t>
            </a:r>
            <a:r>
              <a:rPr lang="en-US" i="1" u="sng" dirty="0" err="1" smtClean="0"/>
              <a:t>Nephrotic</a:t>
            </a:r>
            <a:r>
              <a:rPr lang="en-US" i="1" u="sng" dirty="0" smtClean="0"/>
              <a:t> syndrome in Adults</a:t>
            </a:r>
          </a:p>
          <a:p>
            <a:r>
              <a:rPr lang="en-US" dirty="0" err="1" smtClean="0"/>
              <a:t>Etiol</a:t>
            </a:r>
            <a:r>
              <a:rPr lang="en-US" dirty="0" smtClean="0"/>
              <a:t>.: Immune complex deposition in </a:t>
            </a:r>
            <a:r>
              <a:rPr lang="en-US" dirty="0" err="1" smtClean="0"/>
              <a:t>glomeruli</a:t>
            </a:r>
            <a:endParaRPr lang="en-US" dirty="0" smtClean="0"/>
          </a:p>
          <a:p>
            <a:r>
              <a:rPr lang="en-US" dirty="0" smtClean="0"/>
              <a:t>Primary – Idiopathic ,unknown</a:t>
            </a:r>
          </a:p>
          <a:p>
            <a:r>
              <a:rPr lang="en-US" dirty="0" smtClean="0"/>
              <a:t>Secondary– prolonged </a:t>
            </a:r>
            <a:r>
              <a:rPr lang="en-US" dirty="0" err="1" smtClean="0"/>
              <a:t>antigenemia</a:t>
            </a:r>
            <a:r>
              <a:rPr lang="en-US" dirty="0" smtClean="0"/>
              <a:t>- SLE, chronic viral hepatitis B &amp; C, cancer pts</a:t>
            </a:r>
          </a:p>
          <a:p>
            <a:r>
              <a:rPr lang="en-US" dirty="0" smtClean="0"/>
              <a:t>Pathology : Diffuse thickening of BM, but no proliferation</a:t>
            </a:r>
          </a:p>
          <a:p>
            <a:r>
              <a:rPr lang="en-US" dirty="0" smtClean="0"/>
              <a:t>No response to steroids </a:t>
            </a:r>
          </a:p>
          <a:p>
            <a:r>
              <a:rPr lang="en-US" dirty="0" smtClean="0"/>
              <a:t>Progresses to end stage renal failure over 10-15 years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change disease(Lipoid </a:t>
            </a:r>
            <a:r>
              <a:rPr lang="en-US" dirty="0" err="1" smtClean="0"/>
              <a:t>nephrosis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Most common cause of </a:t>
            </a:r>
            <a:r>
              <a:rPr lang="en-US" b="1" dirty="0" err="1" smtClean="0"/>
              <a:t>nephrotic</a:t>
            </a:r>
            <a:r>
              <a:rPr lang="en-US" b="1" dirty="0" smtClean="0"/>
              <a:t> syndrome  in children </a:t>
            </a:r>
            <a:r>
              <a:rPr lang="en-US" dirty="0" smtClean="0"/>
              <a:t>( 90 % cases &lt; 5, 50 % of &lt; 10 yrs)</a:t>
            </a:r>
          </a:p>
          <a:p>
            <a:r>
              <a:rPr lang="en-US" dirty="0" smtClean="0"/>
              <a:t>Unknown etiology related to Type IV hypersensitivity</a:t>
            </a:r>
          </a:p>
          <a:p>
            <a:r>
              <a:rPr lang="en-US" dirty="0" smtClean="0"/>
              <a:t>EM </a:t>
            </a:r>
            <a:r>
              <a:rPr lang="en-US" dirty="0" err="1" smtClean="0"/>
              <a:t>scopy</a:t>
            </a:r>
            <a:r>
              <a:rPr lang="en-US" dirty="0" smtClean="0"/>
              <a:t> shows loss of foot processes of epithelial cells</a:t>
            </a:r>
          </a:p>
          <a:p>
            <a:r>
              <a:rPr lang="en-US" dirty="0" smtClean="0"/>
              <a:t>Responds to steroid therapy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SLE affect the kidneys?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Signs of renal disease are found in 50 % of patients at the time of diagnosis</a:t>
            </a:r>
          </a:p>
          <a:p>
            <a:r>
              <a:rPr lang="en-US" dirty="0" smtClean="0"/>
              <a:t>80% will develop some signs of renal disease at some time  during the life span.</a:t>
            </a:r>
          </a:p>
          <a:p>
            <a:r>
              <a:rPr lang="en-US" dirty="0" smtClean="0"/>
              <a:t>SLE is an immune complex mediated disease, immune complexes are deposited in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Glomeruli</a:t>
            </a:r>
            <a:r>
              <a:rPr lang="en-US" b="1" dirty="0" smtClean="0"/>
              <a:t> </a:t>
            </a:r>
            <a:r>
              <a:rPr lang="en-US" dirty="0" smtClean="0"/>
              <a:t>: most frequently affected part, Immune complexes maybe trapped  on the sub-endothelial side, inside the GBM, or on the sub epithelial side &amp; </a:t>
            </a:r>
            <a:r>
              <a:rPr lang="en-US" dirty="0" err="1" smtClean="0"/>
              <a:t>mesangium</a:t>
            </a:r>
            <a:r>
              <a:rPr lang="en-US" dirty="0" smtClean="0"/>
              <a:t> </a:t>
            </a:r>
            <a:r>
              <a:rPr lang="en-US" i="1" dirty="0" smtClean="0"/>
              <a:t>basement membranes lined with sub-endothelial deposits appear thickened , </a:t>
            </a:r>
            <a:r>
              <a:rPr lang="en-US" b="1" i="1" dirty="0" smtClean="0"/>
              <a:t>called </a:t>
            </a:r>
            <a:r>
              <a:rPr lang="en-US" b="1" i="1" dirty="0" err="1" smtClean="0"/>
              <a:t>wireloops</a:t>
            </a:r>
            <a:endParaRPr lang="en-US" b="1" i="1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Blood vessels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Tubules &amp; interstitial spaces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Classification/ stages of lupus nephritis ( SLE)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Class I </a:t>
            </a:r>
          </a:p>
          <a:p>
            <a:r>
              <a:rPr lang="en-US" dirty="0" smtClean="0"/>
              <a:t>Class-II-</a:t>
            </a:r>
            <a:r>
              <a:rPr lang="en-US" dirty="0" err="1" smtClean="0"/>
              <a:t>mesangial</a:t>
            </a:r>
            <a:r>
              <a:rPr lang="en-US" dirty="0" smtClean="0"/>
              <a:t> GN</a:t>
            </a:r>
          </a:p>
          <a:p>
            <a:endParaRPr lang="en-US" dirty="0" smtClean="0"/>
          </a:p>
          <a:p>
            <a:r>
              <a:rPr lang="en-US" dirty="0" smtClean="0"/>
              <a:t>Class III- Focal proliferative GN</a:t>
            </a:r>
          </a:p>
          <a:p>
            <a:r>
              <a:rPr lang="en-US" dirty="0" smtClean="0"/>
              <a:t>Class IV- diffuse proliferative GN</a:t>
            </a:r>
          </a:p>
          <a:p>
            <a:r>
              <a:rPr lang="en-US" dirty="0" smtClean="0"/>
              <a:t>Class V- membranous GN</a:t>
            </a:r>
          </a:p>
          <a:p>
            <a:r>
              <a:rPr lang="en-US" dirty="0" smtClean="0"/>
              <a:t>Class VI- Chronic 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deposits</a:t>
            </a:r>
          </a:p>
          <a:p>
            <a:r>
              <a:rPr lang="en-US" dirty="0" err="1" smtClean="0"/>
              <a:t>Mesangial</a:t>
            </a:r>
            <a:r>
              <a:rPr lang="en-US" dirty="0" smtClean="0"/>
              <a:t> </a:t>
            </a:r>
            <a:r>
              <a:rPr lang="en-US" dirty="0" err="1" smtClean="0"/>
              <a:t>deposists</a:t>
            </a:r>
            <a:r>
              <a:rPr lang="en-US" dirty="0" smtClean="0"/>
              <a:t> , mild hematuria</a:t>
            </a:r>
          </a:p>
          <a:p>
            <a:r>
              <a:rPr lang="en-US" dirty="0" err="1" smtClean="0"/>
              <a:t>Mesangial</a:t>
            </a:r>
            <a:r>
              <a:rPr lang="en-US" dirty="0" smtClean="0"/>
              <a:t> &amp; sub-endothelial moderate GN</a:t>
            </a:r>
          </a:p>
          <a:p>
            <a:r>
              <a:rPr lang="en-US" dirty="0" smtClean="0"/>
              <a:t>widespread </a:t>
            </a:r>
            <a:r>
              <a:rPr lang="en-US" dirty="0" err="1" smtClean="0"/>
              <a:t>deposits,severe</a:t>
            </a:r>
            <a:r>
              <a:rPr lang="en-US" dirty="0" smtClean="0"/>
              <a:t> GN</a:t>
            </a:r>
          </a:p>
          <a:p>
            <a:r>
              <a:rPr lang="en-US" dirty="0" err="1" smtClean="0"/>
              <a:t>Subepithelial</a:t>
            </a:r>
            <a:r>
              <a:rPr lang="en-US" dirty="0" smtClean="0"/>
              <a:t>-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</a:p>
          <a:p>
            <a:r>
              <a:rPr lang="en-US" smtClean="0"/>
              <a:t>Chronic GN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Principal laboratory findings in </a:t>
            </a:r>
            <a:r>
              <a:rPr lang="en-IN" dirty="0" err="1" smtClean="0"/>
              <a:t>Uremia</a:t>
            </a:r>
            <a:r>
              <a:rPr lang="en-IN" dirty="0" smtClean="0"/>
              <a:t>(end-stage kidney disease)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Azotemia</a:t>
            </a:r>
            <a:r>
              <a:rPr lang="en-IN" dirty="0" smtClean="0"/>
              <a:t>(</a:t>
            </a:r>
            <a:r>
              <a:rPr lang="en-IN" dirty="0" err="1" smtClean="0"/>
              <a:t>incrsd</a:t>
            </a:r>
            <a:r>
              <a:rPr lang="en-IN" dirty="0" smtClean="0"/>
              <a:t>. BUN blood urea nitrogen, &amp; serum creatinine)</a:t>
            </a:r>
          </a:p>
          <a:p>
            <a:r>
              <a:rPr lang="en-IN" dirty="0" smtClean="0"/>
              <a:t>Electrolyte abnormalities(retention of sodium, potassium and phosphate with secondary changes in calcium)</a:t>
            </a:r>
          </a:p>
          <a:p>
            <a:r>
              <a:rPr lang="en-IN" dirty="0" smtClean="0"/>
              <a:t>Acidosis</a:t>
            </a:r>
          </a:p>
          <a:p>
            <a:r>
              <a:rPr lang="en-IN" dirty="0" err="1" smtClean="0"/>
              <a:t>Anemia</a:t>
            </a:r>
            <a:endParaRPr lang="en-IN" dirty="0" smtClean="0"/>
          </a:p>
          <a:p>
            <a:r>
              <a:rPr lang="en-IN" dirty="0" smtClean="0"/>
              <a:t>Prolonged bleeding time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366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Acute nephritic 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Typically presents 1-2 weeks after an upper respiratory tract infection caused by streptococci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Oliguria : due to reduced GFR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err="1" smtClean="0"/>
              <a:t>Hematuria</a:t>
            </a:r>
            <a:r>
              <a:rPr lang="en-IN" dirty="0" smtClean="0"/>
              <a:t> : due to damaged GBM, brownish- red urine, RBCs in urine sediment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err="1" smtClean="0"/>
              <a:t>Protienuria</a:t>
            </a:r>
            <a:r>
              <a:rPr lang="en-IN" dirty="0" smtClean="0"/>
              <a:t> : increased permeability of GBM, maybe mild or severe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Generalized </a:t>
            </a:r>
            <a:r>
              <a:rPr lang="en-IN" dirty="0" err="1" smtClean="0"/>
              <a:t>edema</a:t>
            </a:r>
            <a:r>
              <a:rPr lang="en-IN" dirty="0" smtClean="0"/>
              <a:t>:  “ puffy eyes” due to hypo </a:t>
            </a:r>
            <a:r>
              <a:rPr lang="en-IN" dirty="0" err="1" smtClean="0"/>
              <a:t>albuminemia</a:t>
            </a: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Hypertension : reduced GFR leads to secretion of renin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Low complement levels in blood: immune complexes bind the complement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err="1" smtClean="0"/>
              <a:t>Azotemia</a:t>
            </a:r>
            <a:r>
              <a:rPr lang="en-IN" dirty="0" smtClean="0"/>
              <a:t> :high </a:t>
            </a:r>
            <a:r>
              <a:rPr lang="en-IN" dirty="0" err="1" smtClean="0"/>
              <a:t>bld</a:t>
            </a:r>
            <a:r>
              <a:rPr lang="en-IN" dirty="0" smtClean="0"/>
              <a:t> urea &amp; serum creatinine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470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Nephrotic 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Protienuria</a:t>
            </a:r>
            <a:r>
              <a:rPr lang="en-IN" dirty="0" smtClean="0"/>
              <a:t> : massive &gt; 3.5 g/day</a:t>
            </a:r>
          </a:p>
          <a:p>
            <a:r>
              <a:rPr lang="en-IN" dirty="0" smtClean="0"/>
              <a:t>There is hypoalbuminemia</a:t>
            </a:r>
          </a:p>
          <a:p>
            <a:r>
              <a:rPr lang="en-IN" dirty="0" smtClean="0"/>
              <a:t>Generalized </a:t>
            </a:r>
            <a:r>
              <a:rPr lang="en-IN" dirty="0" err="1" smtClean="0"/>
              <a:t>edema</a:t>
            </a:r>
            <a:r>
              <a:rPr lang="en-IN" dirty="0" smtClean="0"/>
              <a:t> : due to reduced oncotic pressure (hypoalbuminemia)</a:t>
            </a:r>
          </a:p>
          <a:p>
            <a:r>
              <a:rPr lang="en-IN" dirty="0" err="1" smtClean="0"/>
              <a:t>Hyperlipidemia</a:t>
            </a:r>
            <a:r>
              <a:rPr lang="en-IN" dirty="0" smtClean="0"/>
              <a:t>(increased LDL, lipid casts in urine</a:t>
            </a:r>
          </a:p>
          <a:p>
            <a:r>
              <a:rPr lang="en-IN" dirty="0" smtClean="0"/>
              <a:t>Affected patients are </a:t>
            </a:r>
            <a:r>
              <a:rPr lang="en-IN" b="1" dirty="0" smtClean="0"/>
              <a:t>prone to infection </a:t>
            </a:r>
            <a:r>
              <a:rPr lang="en-IN" dirty="0"/>
              <a:t>&amp;</a:t>
            </a:r>
            <a:r>
              <a:rPr lang="en-IN" dirty="0" smtClean="0"/>
              <a:t> </a:t>
            </a:r>
            <a:r>
              <a:rPr lang="en-IN" b="1" dirty="0" smtClean="0"/>
              <a:t>thrombotic events </a:t>
            </a:r>
            <a:r>
              <a:rPr lang="en-IN" dirty="0" smtClean="0"/>
              <a:t>because of increased urinary loss of serum </a:t>
            </a:r>
            <a:r>
              <a:rPr lang="en-IN" dirty="0" err="1" smtClean="0"/>
              <a:t>protiens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401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Derangements of urine volume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Anuria  : reduced urine output (&lt; 100 ml urine per day ) reflecting renal injury</a:t>
            </a:r>
          </a:p>
          <a:p>
            <a:r>
              <a:rPr lang="en-IN" dirty="0" smtClean="0"/>
              <a:t>Oliguria : reduced urine output below 400 ml / day sign of renal failure</a:t>
            </a:r>
          </a:p>
          <a:p>
            <a:r>
              <a:rPr lang="en-IN" dirty="0" smtClean="0"/>
              <a:t>Polyuria: increased volume of urine ( &gt; 3 L of urine per day) may result from excessive fluid intake, osmotic diuresis( </a:t>
            </a:r>
            <a:r>
              <a:rPr lang="en-IN" dirty="0" err="1" smtClean="0"/>
              <a:t>eg</a:t>
            </a:r>
            <a:r>
              <a:rPr lang="en-IN" dirty="0" smtClean="0"/>
              <a:t> Diabetes insipidus)  or impaired tubular concentration (</a:t>
            </a:r>
            <a:r>
              <a:rPr lang="en-IN" dirty="0" err="1" smtClean="0"/>
              <a:t>eg</a:t>
            </a:r>
            <a:r>
              <a:rPr lang="en-IN" dirty="0" smtClean="0"/>
              <a:t> </a:t>
            </a:r>
            <a:r>
              <a:rPr lang="en-IN" smtClean="0"/>
              <a:t>tubular necrosis)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841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Acute renal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characterised</a:t>
            </a:r>
            <a:r>
              <a:rPr lang="en-US" dirty="0" smtClean="0"/>
              <a:t> most often b reversible </a:t>
            </a:r>
            <a:r>
              <a:rPr lang="en-US" dirty="0" err="1" smtClean="0"/>
              <a:t>detrioration</a:t>
            </a:r>
            <a:r>
              <a:rPr lang="en-US" dirty="0" smtClean="0"/>
              <a:t> of renal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Oliguria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Azotemia ( increased Blood Urea, Serum Creatinine)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Electrolyte disturbances</a:t>
            </a:r>
          </a:p>
          <a:p>
            <a:r>
              <a:rPr lang="en-US" dirty="0" smtClean="0"/>
              <a:t>Most patients recover without dialysis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renal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Develops insidiously in stages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Diminished renal reserve : develop high urea, creatinine levels during inter-current illness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Renal insufficiency : GFR ( 20% - 50%  of normal)azotemia anemia, </a:t>
            </a:r>
            <a:r>
              <a:rPr lang="en-US" dirty="0" err="1" smtClean="0"/>
              <a:t>polyuria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Renal failure : (&lt;20% of normal GFR) &amp; edema metabolic acidosis </a:t>
            </a:r>
            <a:r>
              <a:rPr lang="en-US" dirty="0" err="1" smtClean="0"/>
              <a:t>hypocalcemia</a:t>
            </a:r>
            <a:r>
              <a:rPr lang="en-US" dirty="0" smtClean="0"/>
              <a:t>, and multi-</a:t>
            </a:r>
            <a:r>
              <a:rPr lang="en-US" dirty="0" err="1" smtClean="0"/>
              <a:t>sstem</a:t>
            </a:r>
            <a:r>
              <a:rPr lang="en-US" dirty="0" smtClean="0"/>
              <a:t> signs of uremia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End-stage renal failure : &lt;5% GFR , clinical signs of uremia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urinary tract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Charcterised</a:t>
            </a:r>
            <a:r>
              <a:rPr lang="en-US" dirty="0" smtClean="0"/>
              <a:t> by </a:t>
            </a:r>
            <a:r>
              <a:rPr lang="en-US" dirty="0" err="1" smtClean="0"/>
              <a:t>bacteriuria</a:t>
            </a:r>
            <a:r>
              <a:rPr lang="en-US" dirty="0" smtClean="0"/>
              <a:t> &amp; </a:t>
            </a:r>
            <a:r>
              <a:rPr lang="en-US" dirty="0" err="1" smtClean="0"/>
              <a:t>pyuria</a:t>
            </a:r>
            <a:endParaRPr lang="en-US" dirty="0" smtClean="0"/>
          </a:p>
          <a:p>
            <a:r>
              <a:rPr lang="en-US" dirty="0" smtClean="0"/>
              <a:t>&gt;100,000 bacteria/ml of cultured urine</a:t>
            </a:r>
          </a:p>
          <a:p>
            <a:r>
              <a:rPr lang="en-US" dirty="0" smtClean="0"/>
              <a:t>&gt; 10 </a:t>
            </a:r>
            <a:r>
              <a:rPr lang="en-US" dirty="0" err="1" smtClean="0"/>
              <a:t>wbcs</a:t>
            </a:r>
            <a:r>
              <a:rPr lang="en-US" dirty="0" smtClean="0"/>
              <a:t> /HPF in urine sample</a:t>
            </a:r>
          </a:p>
          <a:p>
            <a:r>
              <a:rPr lang="en-US" dirty="0" smtClean="0"/>
              <a:t>Leucocytes are counted in urinary sediment </a:t>
            </a:r>
          </a:p>
          <a:p>
            <a:r>
              <a:rPr lang="en-US" dirty="0" smtClean="0"/>
              <a:t>Signs of urinary irritation- urgency, pain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1291</Words>
  <Application>Microsoft Office PowerPoint</Application>
  <PresentationFormat>Custom</PresentationFormat>
  <Paragraphs>163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Kidney diseases</vt:lpstr>
      <vt:lpstr>The main clinical renal syndromes</vt:lpstr>
      <vt:lpstr>Principal laboratory findings in Uremia(end-stage kidney disease)</vt:lpstr>
      <vt:lpstr>Acute nephritic syndrome</vt:lpstr>
      <vt:lpstr>Nephrotic syndrome</vt:lpstr>
      <vt:lpstr>Derangements of urine volume</vt:lpstr>
      <vt:lpstr>Features of Acute renal failure</vt:lpstr>
      <vt:lpstr>Chronic renal failure</vt:lpstr>
      <vt:lpstr>Features of urinary tract Infection</vt:lpstr>
      <vt:lpstr>Antibody associated glomerular Injury</vt:lpstr>
      <vt:lpstr>PSGN</vt:lpstr>
      <vt:lpstr>PSGN</vt:lpstr>
      <vt:lpstr>PSGN</vt:lpstr>
      <vt:lpstr>sub-epithelial humps in acute PSGN</vt:lpstr>
      <vt:lpstr>Clinical features of acute PSGN(nephritic syndrome)</vt:lpstr>
      <vt:lpstr>Outcome &amp; long term consequences of  acute PSGN </vt:lpstr>
      <vt:lpstr>Rapidly progressive glomerulonephritis is reflective of advaned renal pathology</vt:lpstr>
      <vt:lpstr>RPGN or crescentic GN</vt:lpstr>
      <vt:lpstr>Crescentic GN</vt:lpstr>
      <vt:lpstr>Nephrotic syndrome</vt:lpstr>
      <vt:lpstr>Differences between Nephrotic syndrome &amp; Nephritic syndrome</vt:lpstr>
      <vt:lpstr>Membranous Nephropathy</vt:lpstr>
      <vt:lpstr>Minimal change disease(Lipoid nephrosis)</vt:lpstr>
      <vt:lpstr>How does SLE affect the kidneys?</vt:lpstr>
      <vt:lpstr>Classification/ stages of lupus nephritis ( SLE)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diseases</dc:title>
  <dc:creator>Lib Lab One</dc:creator>
  <cp:lastModifiedBy>New</cp:lastModifiedBy>
  <cp:revision>61</cp:revision>
  <dcterms:created xsi:type="dcterms:W3CDTF">2020-09-12T06:48:01Z</dcterms:created>
  <dcterms:modified xsi:type="dcterms:W3CDTF">2020-10-30T07:16:00Z</dcterms:modified>
</cp:coreProperties>
</file>